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849" r:id="rId6"/>
    <p:sldId id="3844" r:id="rId7"/>
    <p:sldId id="3846" r:id="rId8"/>
    <p:sldId id="261" r:id="rId9"/>
    <p:sldId id="3851" r:id="rId10"/>
    <p:sldId id="3853" r:id="rId11"/>
    <p:sldId id="3855" r:id="rId12"/>
    <p:sldId id="3850" r:id="rId13"/>
    <p:sldId id="265" r:id="rId14"/>
    <p:sldId id="3856" r:id="rId15"/>
    <p:sldId id="263" r:id="rId16"/>
    <p:sldId id="38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97" d="100"/>
          <a:sy n="97" d="100"/>
        </p:scale>
        <p:origin x="72" y="252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E157-3DF2-4ED6-CF18-8B44743C4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F7926-D7EC-3D94-6320-D9A08760B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2409A-6A7E-2EA2-5E37-80D905D65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CC269-0C52-DF99-AFC4-5D84BDA66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1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lifeliqe.com/app/scene/f_vyna_zatmeni?p=part_zatmeni_mesi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lifeliqe.com/app/scene/f_vyna_zatmeni?p=part_zatmeni_mesi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anjana.vishwanatha2000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nagarjunts008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lifeliqe.com/app/scene/v_esmi_mesic?p=part_cele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4064" y="1627631"/>
            <a:ext cx="7221237" cy="2237465"/>
          </a:xfrm>
          <a:noFill/>
        </p:spPr>
        <p:txBody>
          <a:bodyPr anchor="b">
            <a:no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00318B"/>
                </a:solidFill>
                <a:latin typeface="Source Sans Pro"/>
                <a:cs typeface="Source Sans Pro"/>
              </a:rPr>
              <a:t>A World Away: Hunting for Exoplanets with AI</a:t>
            </a:r>
            <a:endParaRPr lang="cs-CZ" dirty="0">
              <a:latin typeface="Source Sans Pro"/>
              <a:cs typeface="Source Sans Pro"/>
            </a:endParaRPr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1AB993A6-6378-ABA4-14A5-705C3BC359E0}"/>
              </a:ext>
            </a:extLst>
          </p:cNvPr>
          <p:cNvSpPr/>
          <p:nvPr/>
        </p:nvSpPr>
        <p:spPr>
          <a:xfrm flipV="1">
            <a:off x="7507749" y="3590777"/>
            <a:ext cx="3291315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AEA17-E2A4-4FA3-71EF-2547930179FA}"/>
              </a:ext>
            </a:extLst>
          </p:cNvPr>
          <p:cNvSpPr txBox="1"/>
          <p:nvPr/>
        </p:nvSpPr>
        <p:spPr>
          <a:xfrm>
            <a:off x="7342632" y="3880568"/>
            <a:ext cx="4599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2025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NASA Space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Apps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9212-74DE-A321-9C27-80250955F1FC}"/>
              </a:ext>
            </a:extLst>
          </p:cNvPr>
          <p:cNvSpPr txBox="1"/>
          <p:nvPr/>
        </p:nvSpPr>
        <p:spPr>
          <a:xfrm>
            <a:off x="8348472" y="5828242"/>
            <a:ext cx="3331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By: </a:t>
            </a:r>
          </a:p>
          <a:p>
            <a:pPr algn="r"/>
            <a:r>
              <a:rPr lang="en-US" sz="1800" dirty="0"/>
              <a:t>Sanjana Vishwanatha</a:t>
            </a:r>
          </a:p>
          <a:p>
            <a:pPr algn="r"/>
            <a:r>
              <a:rPr lang="en-US" sz="1800" dirty="0"/>
              <a:t>Nagarjun 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698F8-F150-D4F8-F5D0-7CDD8971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60" y="800593"/>
            <a:ext cx="1654076" cy="1654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A4AD32-F2AA-C649-8F58-1853C3BF6C7D}"/>
              </a:ext>
            </a:extLst>
          </p:cNvPr>
          <p:cNvSpPr txBox="1"/>
          <p:nvPr/>
        </p:nvSpPr>
        <p:spPr>
          <a:xfrm>
            <a:off x="7789910" y="4219122"/>
            <a:ext cx="2487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B57D0"/>
                </a:solidFill>
                <a:latin typeface="Google Sans"/>
              </a:rPr>
              <a:t>https://deepskydivers.us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1690688"/>
            <a:ext cx="6388510" cy="2606009"/>
          </a:xfrm>
          <a:noFill/>
        </p:spPr>
        <p:txBody>
          <a:bodyPr>
            <a:normAutofit/>
          </a:bodyPr>
          <a:lstStyle/>
          <a:p>
            <a:r>
              <a:rPr lang="en-US" dirty="0"/>
              <a:t>Handling Scaling datasets and missing values.</a:t>
            </a:r>
          </a:p>
          <a:p>
            <a:r>
              <a:rPr lang="en-US" dirty="0"/>
              <a:t>Ensuring consistent preprocessing for training and prediction.</a:t>
            </a:r>
          </a:p>
          <a:p>
            <a:r>
              <a:rPr lang="en-US" dirty="0"/>
              <a:t>Dealing with imbalanced classes.</a:t>
            </a:r>
          </a:p>
          <a:p>
            <a:r>
              <a:rPr lang="en-US" dirty="0"/>
              <a:t>Integrating frontend and backend smoothly.</a:t>
            </a:r>
          </a:p>
        </p:txBody>
      </p:sp>
      <p:sp>
        <p:nvSpPr>
          <p:cNvPr id="9" name="object 4">
            <a:hlinkClick r:id="rId3"/>
            <a:extLst>
              <a:ext uri="{FF2B5EF4-FFF2-40B4-BE49-F238E27FC236}">
                <a16:creationId xmlns:a16="http://schemas.microsoft.com/office/drawing/2014/main" id="{D799B940-FA2C-389F-DE0D-3B98E509D314}"/>
              </a:ext>
            </a:extLst>
          </p:cNvPr>
          <p:cNvSpPr/>
          <p:nvPr/>
        </p:nvSpPr>
        <p:spPr>
          <a:xfrm>
            <a:off x="4866968" y="3185191"/>
            <a:ext cx="6587613" cy="3952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9AFE-770F-EB35-80C4-370F9ECA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EE1E-8648-599B-4C23-BE3259DA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A3567-5623-482B-6945-BC23CB2391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1690688"/>
            <a:ext cx="6388510" cy="2606009"/>
          </a:xfrm>
          <a:noFill/>
        </p:spPr>
        <p:txBody>
          <a:bodyPr>
            <a:normAutofit/>
          </a:bodyPr>
          <a:lstStyle/>
          <a:p>
            <a:r>
              <a:rPr lang="en-US" dirty="0"/>
              <a:t>Handling Scaling datasets and missing values.</a:t>
            </a:r>
          </a:p>
          <a:p>
            <a:r>
              <a:rPr lang="en-US" dirty="0"/>
              <a:t>Ensuring consistent preprocessing for training and prediction.</a:t>
            </a:r>
          </a:p>
          <a:p>
            <a:r>
              <a:rPr lang="en-US" dirty="0"/>
              <a:t>Dealing with imbalanced classes.</a:t>
            </a:r>
          </a:p>
          <a:p>
            <a:r>
              <a:rPr lang="en-US" dirty="0"/>
              <a:t>Integrating frontend and backend smoothly.</a:t>
            </a:r>
          </a:p>
        </p:txBody>
      </p:sp>
      <p:sp>
        <p:nvSpPr>
          <p:cNvPr id="9" name="object 4">
            <a:hlinkClick r:id="rId3"/>
            <a:extLst>
              <a:ext uri="{FF2B5EF4-FFF2-40B4-BE49-F238E27FC236}">
                <a16:creationId xmlns:a16="http://schemas.microsoft.com/office/drawing/2014/main" id="{00FFB5D5-1E81-70BA-FC97-5D35BA6FDB19}"/>
              </a:ext>
            </a:extLst>
          </p:cNvPr>
          <p:cNvSpPr/>
          <p:nvPr/>
        </p:nvSpPr>
        <p:spPr>
          <a:xfrm>
            <a:off x="4866968" y="3185191"/>
            <a:ext cx="6587613" cy="3952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9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Goals:</a:t>
            </a:r>
          </a:p>
        </p:txBody>
      </p:sp>
      <p:pic>
        <p:nvPicPr>
          <p:cNvPr id="5124" name="Picture 4" descr="Business target or future vision, business opportunity or challenge ...">
            <a:extLst>
              <a:ext uri="{FF2B5EF4-FFF2-40B4-BE49-F238E27FC236}">
                <a16:creationId xmlns:a16="http://schemas.microsoft.com/office/drawing/2014/main" id="{43CF963D-A9F4-973E-1039-7BE0AE4C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2" r="25360" b="-1"/>
          <a:stretch>
            <a:fillRect/>
          </a:stretch>
        </p:blipFill>
        <p:spPr bwMode="auto">
          <a:xfrm>
            <a:off x="838201" y="1825625"/>
            <a:ext cx="3108958" cy="42976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61820" y="1816916"/>
            <a:ext cx="6698156" cy="4297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78" y="4579920"/>
            <a:ext cx="5712123" cy="1388261"/>
          </a:xfrm>
          <a:noFill/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sanjana.vishwanatha2000@gmail.com</a:t>
            </a:r>
            <a:endParaRPr lang="en-US" dirty="0"/>
          </a:p>
          <a:p>
            <a:r>
              <a:rPr lang="en-US" dirty="0">
                <a:hlinkClick r:id="rId4"/>
              </a:rPr>
              <a:t>nagarjunts008@gmail.com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7F9BD-F389-AF45-9FEF-B480DEAD8A60}"/>
              </a:ext>
            </a:extLst>
          </p:cNvPr>
          <p:cNvSpPr txBox="1"/>
          <p:nvPr/>
        </p:nvSpPr>
        <p:spPr>
          <a:xfrm>
            <a:off x="5997678" y="403860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Questions ??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Agenda</a:t>
            </a:r>
          </a:p>
        </p:txBody>
      </p:sp>
      <p:pic>
        <p:nvPicPr>
          <p:cNvPr id="1026" name="Picture 2" descr="Astronaut 5k, HD Others, 4k Wallpapers, Images, Backgrounds, Photos and ...">
            <a:extLst>
              <a:ext uri="{FF2B5EF4-FFF2-40B4-BE49-F238E27FC236}">
                <a16:creationId xmlns:a16="http://schemas.microsoft.com/office/drawing/2014/main" id="{53118FF0-0EF5-C113-37B5-D4406B74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156" y="1825625"/>
            <a:ext cx="6876288" cy="42976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03029" y="1825625"/>
            <a:ext cx="3450771" cy="429768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Exoplanet Brief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Cleaning &amp;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 We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 /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Work/ 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275966"/>
          </a:xfrm>
        </p:spPr>
        <p:txBody>
          <a:bodyPr anchor="b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A78D69F-BB00-DBCA-15DF-7E93595E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4058263"/>
            <a:ext cx="5507421" cy="21414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automate the identification of exoplanets using AI and machine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 robust pipeline from analyzing the raw data to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an easy-to-use web app for scientists and enthusiasts.</a:t>
            </a:r>
          </a:p>
          <a:p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11FB4542-C774-7228-FB4A-D816B840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9" y="749788"/>
            <a:ext cx="5257017" cy="5257017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6BA3B0D7-6DC7-F289-803A-61FA33D5B207}"/>
              </a:ext>
            </a:extLst>
          </p:cNvPr>
          <p:cNvSpPr/>
          <p:nvPr/>
        </p:nvSpPr>
        <p:spPr>
          <a:xfrm flipV="1">
            <a:off x="6336174" y="3252830"/>
            <a:ext cx="3291315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446087"/>
            <a:ext cx="6553199" cy="963613"/>
          </a:xfrm>
        </p:spPr>
        <p:txBody>
          <a:bodyPr anchor="b">
            <a:normAutofit/>
          </a:bodyPr>
          <a:lstStyle/>
          <a:p>
            <a:r>
              <a:rPr lang="en-US" dirty="0"/>
              <a:t>What is Exoplanet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7316"/>
            <a:ext cx="5257800" cy="33698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 </a:t>
            </a:r>
            <a:r>
              <a:rPr lang="en-US" b="1" dirty="0"/>
              <a:t>exoplanet</a:t>
            </a:r>
            <a:r>
              <a:rPr lang="en-US" dirty="0"/>
              <a:t> or </a:t>
            </a:r>
            <a:r>
              <a:rPr lang="en-US" b="1" dirty="0"/>
              <a:t>extrasolar planet</a:t>
            </a:r>
            <a:r>
              <a:rPr lang="en-US" dirty="0"/>
              <a:t> is a planet outside of the Solar System</a:t>
            </a:r>
          </a:p>
          <a:p>
            <a:r>
              <a:rPr lang="en-US" dirty="0"/>
              <a:t>Objects with true masses below the limiting mass for thermonuclear fusion of deuterium that orbit stars or stellar remnants are "planets". </a:t>
            </a:r>
          </a:p>
          <a:p>
            <a:r>
              <a:rPr lang="en-US" dirty="0"/>
              <a:t>The minimum mass/size required for an extrasolar object to be considered a planet should be the same as that used in the Solar System.</a:t>
            </a:r>
          </a:p>
          <a:p>
            <a:r>
              <a:rPr lang="en-US" dirty="0"/>
              <a:t>There are many methods of detecting  exoplanets. Transit photometry and Doppler spectroscopy have found the most.</a:t>
            </a:r>
          </a:p>
          <a:p>
            <a:endParaRPr lang="en-US" dirty="0"/>
          </a:p>
        </p:txBody>
      </p:sp>
      <p:pic>
        <p:nvPicPr>
          <p:cNvPr id="2052" name="Picture 4" descr="Exoplanet: Photos and Wallpapers | Earth Blog">
            <a:extLst>
              <a:ext uri="{FF2B5EF4-FFF2-40B4-BE49-F238E27FC236}">
                <a16:creationId xmlns:a16="http://schemas.microsoft.com/office/drawing/2014/main" id="{D3E6F021-F7F6-B80C-A81A-16339F25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18063"/>
          <a:stretch>
            <a:fillRect/>
          </a:stretch>
        </p:blipFill>
        <p:spPr bwMode="auto">
          <a:xfrm>
            <a:off x="6413114" y="845068"/>
            <a:ext cx="5193792" cy="5193792"/>
          </a:xfrm>
          <a:prstGeom prst="ellipse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9">
            <a:extLst>
              <a:ext uri="{FF2B5EF4-FFF2-40B4-BE49-F238E27FC236}">
                <a16:creationId xmlns:a16="http://schemas.microsoft.com/office/drawing/2014/main" id="{F29B71D6-007C-BFC5-D9C0-5A1DF92F2C06}"/>
              </a:ext>
            </a:extLst>
          </p:cNvPr>
          <p:cNvSpPr/>
          <p:nvPr/>
        </p:nvSpPr>
        <p:spPr>
          <a:xfrm flipV="1">
            <a:off x="1687974" y="1135381"/>
            <a:ext cx="3291315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Our Approach.. 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AE5DA-548C-5EB6-261E-2FB09B9D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419986"/>
            <a:ext cx="3108958" cy="310895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55643" y="1515164"/>
            <a:ext cx="6698156" cy="429768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Utilized publicly available exoplanet datasets from NASA missions (Kepler &amp; TESS).</a:t>
            </a:r>
          </a:p>
          <a:p>
            <a:r>
              <a:rPr lang="en-US" dirty="0"/>
              <a:t>Brainstorming all available columns in the NASA datasets (dropped irrelevant or redundant features, e.g., unique IDs, post-prediction labels)</a:t>
            </a:r>
            <a:endParaRPr lang="en-US" b="1" dirty="0"/>
          </a:p>
          <a:p>
            <a:r>
              <a:rPr lang="en-US" dirty="0"/>
              <a:t>Evaluated several machine learning algorithms.</a:t>
            </a:r>
          </a:p>
          <a:p>
            <a:r>
              <a:rPr lang="en-US" dirty="0"/>
              <a:t>Chose Random Forest Classifier for its robustness, interpretability, and strong performance on Classification data.</a:t>
            </a:r>
          </a:p>
          <a:p>
            <a:r>
              <a:rPr lang="en-US" dirty="0"/>
              <a:t>Continuously refined feature selection and preprocessing steps based on model performance.</a:t>
            </a:r>
          </a:p>
          <a:p>
            <a:r>
              <a:rPr lang="en-US" dirty="0"/>
              <a:t>Validated results using accuracy, precision, and recall metrics.</a:t>
            </a:r>
          </a:p>
          <a:p>
            <a:r>
              <a:rPr lang="en-US" dirty="0"/>
              <a:t>Developed a user-friendly web application for both single and batch predictions.</a:t>
            </a:r>
          </a:p>
          <a:p>
            <a:endParaRPr lang="en-US" dirty="0"/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B1D14F6A-C474-80D5-6E3B-6C1C7DB575F7}"/>
              </a:ext>
            </a:extLst>
          </p:cNvPr>
          <p:cNvSpPr/>
          <p:nvPr/>
        </p:nvSpPr>
        <p:spPr>
          <a:xfrm flipV="1">
            <a:off x="1020462" y="1054737"/>
            <a:ext cx="3291315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Data Cleaning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44" y="4160520"/>
            <a:ext cx="5212080" cy="1933048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Categorical Encoding:</a:t>
            </a:r>
            <a:r>
              <a:rPr lang="en-US" dirty="0"/>
              <a:t> Convert categorical columns to numerical codes.</a:t>
            </a:r>
          </a:p>
          <a:p>
            <a:r>
              <a:rPr lang="en-US" b="1" dirty="0"/>
              <a:t>Feature Selection:</a:t>
            </a:r>
            <a:r>
              <a:rPr lang="en-US" dirty="0"/>
              <a:t> Drop irrelevant or redundant columns. (Highlighted in Red)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622" y="2496760"/>
            <a:ext cx="5212080" cy="1388606"/>
          </a:xfrm>
          <a:noFill/>
        </p:spPr>
        <p:txBody>
          <a:bodyPr>
            <a:normAutofit lnSpcReduction="10000"/>
          </a:bodyPr>
          <a:lstStyle/>
          <a:p>
            <a:r>
              <a:rPr lang="en-US" b="1" dirty="0"/>
              <a:t>Null Handling:</a:t>
            </a:r>
            <a:r>
              <a:rPr lang="en-US" dirty="0"/>
              <a:t> Replace missing values with median.</a:t>
            </a:r>
          </a:p>
          <a:p>
            <a:r>
              <a:rPr lang="en-US" b="1" dirty="0"/>
              <a:t>Scaling:</a:t>
            </a:r>
            <a:r>
              <a:rPr lang="en-US" dirty="0"/>
              <a:t> Use </a:t>
            </a:r>
            <a:r>
              <a:rPr lang="en-US" dirty="0" err="1"/>
              <a:t>RobustScaler</a:t>
            </a:r>
            <a:r>
              <a:rPr lang="en-US" dirty="0"/>
              <a:t> to normalize features. (Highlighted in Green)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8A048-DD29-41F0-03FC-58A23734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5" y="1690688"/>
            <a:ext cx="5764078" cy="2194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98C7-8F18-3341-454F-08522743525D}"/>
              </a:ext>
            </a:extLst>
          </p:cNvPr>
          <p:cNvSpPr txBox="1"/>
          <p:nvPr/>
        </p:nvSpPr>
        <p:spPr>
          <a:xfrm>
            <a:off x="7589520" y="1724392"/>
            <a:ext cx="413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Kepler Objects of Interest (KOI)</a:t>
            </a:r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7B4CC5AB-84BF-BEA5-6EDF-2061D2AEF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4398" y="1607306"/>
            <a:ext cx="785122" cy="603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45D968-10D4-6828-74DA-0D1FB770D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448" y="4527933"/>
            <a:ext cx="5619160" cy="2037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51606-22D9-F000-06D5-7AEF76C53506}"/>
              </a:ext>
            </a:extLst>
          </p:cNvPr>
          <p:cNvSpPr txBox="1"/>
          <p:nvPr/>
        </p:nvSpPr>
        <p:spPr>
          <a:xfrm>
            <a:off x="2012942" y="6196060"/>
            <a:ext cx="3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TESS Objects of Interest (TOI)</a:t>
            </a:r>
          </a:p>
        </p:txBody>
      </p:sp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5B2499AF-6A27-FC03-B32A-9F41DD0B9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2314" y="6035040"/>
            <a:ext cx="804672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ble Placeholder 5">
            <a:extLst>
              <a:ext uri="{FF2B5EF4-FFF2-40B4-BE49-F238E27FC236}">
                <a16:creationId xmlns:a16="http://schemas.microsoft.com/office/drawing/2014/main" id="{C5AEEDC6-3451-2B8A-C4F5-05C5849F9DC1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6324699" y="429445"/>
            <a:ext cx="5715749" cy="286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17363-1A6D-CE6C-1773-6C4E55DB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59" y="3519948"/>
            <a:ext cx="5224977" cy="2786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64223D-87E0-1ADE-2255-B61EC8462939}"/>
              </a:ext>
            </a:extLst>
          </p:cNvPr>
          <p:cNvSpPr txBox="1"/>
          <p:nvPr/>
        </p:nvSpPr>
        <p:spPr>
          <a:xfrm>
            <a:off x="2165060" y="1305481"/>
            <a:ext cx="339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Categorical Encoding…..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83674-6B58-0A65-3728-CA6909438668}"/>
              </a:ext>
            </a:extLst>
          </p:cNvPr>
          <p:cNvSpPr txBox="1"/>
          <p:nvPr/>
        </p:nvSpPr>
        <p:spPr>
          <a:xfrm>
            <a:off x="7010519" y="4209755"/>
            <a:ext cx="429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egoe WPC"/>
              </a:rPr>
              <a:t>…..</a:t>
            </a:r>
            <a:r>
              <a:rPr lang="en-US" b="1" i="0" dirty="0" err="1">
                <a:effectLst/>
                <a:latin typeface="Segoe WPC"/>
              </a:rPr>
              <a:t>RobustScaler</a:t>
            </a:r>
            <a:r>
              <a:rPr lang="en-US" b="1" i="0" dirty="0">
                <a:effectLst/>
                <a:latin typeface="Segoe WPC"/>
              </a:rPr>
              <a:t> to normalize features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A88DD-0605-BAD0-345D-699729E74C06}"/>
              </a:ext>
            </a:extLst>
          </p:cNvPr>
          <p:cNvSpPr txBox="1"/>
          <p:nvPr/>
        </p:nvSpPr>
        <p:spPr>
          <a:xfrm>
            <a:off x="1431575" y="1674813"/>
            <a:ext cx="485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'CANDIDATE’ </a:t>
            </a:r>
            <a:r>
              <a:rPr lang="en-US" b="0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'CONFIRMED’ </a:t>
            </a:r>
            <a:r>
              <a:rPr lang="en-US" b="0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'FALSE POSITIVE’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0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D71B-7300-26F5-872D-196AC606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Approach's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40EBA1-FF76-F6FE-5221-B9A60485A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1878" y="1411564"/>
            <a:ext cx="3855467" cy="278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0593D-C00D-0E27-1A6F-99BB2A30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8" y="4499033"/>
            <a:ext cx="3855467" cy="2118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730EF9-AFC6-0CD3-BBA2-53F8F2CC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164" y="1411564"/>
            <a:ext cx="4192745" cy="2782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3D077-547E-CA6A-7287-2BA20EDFB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164" y="4300194"/>
            <a:ext cx="4192745" cy="2292483"/>
          </a:xfrm>
          <a:prstGeom prst="rect">
            <a:avLst/>
          </a:prstGeom>
        </p:spPr>
      </p:pic>
      <p:pic>
        <p:nvPicPr>
          <p:cNvPr id="14" name="Graphic 13" descr="Transfer with solid fill">
            <a:extLst>
              <a:ext uri="{FF2B5EF4-FFF2-40B4-BE49-F238E27FC236}">
                <a16:creationId xmlns:a16="http://schemas.microsoft.com/office/drawing/2014/main" id="{62DDA42F-E960-C950-B428-F35D72652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0054" y="373693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BBC98E-F77E-706F-AD49-EF3021773B96}"/>
              </a:ext>
            </a:extLst>
          </p:cNvPr>
          <p:cNvSpPr txBox="1"/>
          <p:nvPr/>
        </p:nvSpPr>
        <p:spPr>
          <a:xfrm>
            <a:off x="5932344" y="3618949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6E115-B0F7-0112-6375-297A691EA9A8}"/>
              </a:ext>
            </a:extLst>
          </p:cNvPr>
          <p:cNvSpPr txBox="1"/>
          <p:nvPr/>
        </p:nvSpPr>
        <p:spPr>
          <a:xfrm>
            <a:off x="5829310" y="4439998"/>
            <a:ext cx="59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FFC993-2ADE-BAFC-F285-BA5AC1F06410}"/>
              </a:ext>
            </a:extLst>
          </p:cNvPr>
          <p:cNvSpPr/>
          <p:nvPr/>
        </p:nvSpPr>
        <p:spPr>
          <a:xfrm>
            <a:off x="5220929" y="2123768"/>
            <a:ext cx="1963727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Random Forest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1954A-7E68-9F56-3375-14375D0C7529}"/>
              </a:ext>
            </a:extLst>
          </p:cNvPr>
          <p:cNvSpPr/>
          <p:nvPr/>
        </p:nvSpPr>
        <p:spPr>
          <a:xfrm>
            <a:off x="5551756" y="5261047"/>
            <a:ext cx="1217981" cy="914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  <a:noFill/>
        </p:spPr>
        <p:txBody>
          <a:bodyPr/>
          <a:lstStyle/>
          <a:p>
            <a:r>
              <a:rPr lang="en-US" dirty="0" err="1"/>
              <a:t>DeepSky</a:t>
            </a:r>
            <a:r>
              <a:rPr lang="en-US" dirty="0"/>
              <a:t> Divers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12973"/>
            <a:ext cx="6560142" cy="1935571"/>
          </a:xfrm>
          <a:noFill/>
        </p:spPr>
        <p:txBody>
          <a:bodyPr/>
          <a:lstStyle/>
          <a:p>
            <a:r>
              <a:rPr lang="en-US" dirty="0"/>
              <a:t>Enhancing your</a:t>
            </a:r>
          </a:p>
          <a:p>
            <a:r>
              <a:rPr lang="en-US" dirty="0"/>
              <a:t>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6B81E-03E5-FE04-52D8-853B695E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67149"/>
            <a:ext cx="6709071" cy="67090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1C0FE67-236A-58F2-B2C4-FC9D616FE76D}"/>
              </a:ext>
            </a:extLst>
          </p:cNvPr>
          <p:cNvSpPr/>
          <p:nvPr/>
        </p:nvSpPr>
        <p:spPr>
          <a:xfrm>
            <a:off x="5014450" y="6125686"/>
            <a:ext cx="1858297" cy="48669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DEMO..!!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95751-621B-78A0-8D9F-41D7E7FE399E}"/>
              </a:ext>
            </a:extLst>
          </p:cNvPr>
          <p:cNvSpPr txBox="1"/>
          <p:nvPr/>
        </p:nvSpPr>
        <p:spPr>
          <a:xfrm>
            <a:off x="8416413" y="61843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B57D0"/>
                </a:solidFill>
                <a:latin typeface="Google Sans"/>
              </a:rPr>
              <a:t>https://deepskydivers.us</a:t>
            </a:r>
            <a:endParaRPr lang="en-US" dirty="0"/>
          </a:p>
        </p:txBody>
      </p:sp>
      <p:sp>
        <p:nvSpPr>
          <p:cNvPr id="10" name="AutoShape 2" descr="python-logo-large – metinsaylan">
            <a:extLst>
              <a:ext uri="{FF2B5EF4-FFF2-40B4-BE49-F238E27FC236}">
                <a16:creationId xmlns:a16="http://schemas.microsoft.com/office/drawing/2014/main" id="{6B957BCC-2CE3-2001-1986-BBA319026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Official Python Programming Language Logo - Python Logo - Mug | TeePublic">
            <a:extLst>
              <a:ext uri="{FF2B5EF4-FFF2-40B4-BE49-F238E27FC236}">
                <a16:creationId xmlns:a16="http://schemas.microsoft.com/office/drawing/2014/main" id="{CFAC843A-38CF-B6CB-664F-47649AB2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6" y="1871067"/>
            <a:ext cx="1885164" cy="188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llection: GitHub Pages examples · GitHub">
            <a:extLst>
              <a:ext uri="{FF2B5EF4-FFF2-40B4-BE49-F238E27FC236}">
                <a16:creationId xmlns:a16="http://schemas.microsoft.com/office/drawing/2014/main" id="{4C39F36E-E5A2-58E7-4456-B38857BA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39" y="3141013"/>
            <a:ext cx="1806677" cy="18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spiring Healthy Mealtimes with Kids Lunchboxes and Tableware ...">
            <a:extLst>
              <a:ext uri="{FF2B5EF4-FFF2-40B4-BE49-F238E27FC236}">
                <a16:creationId xmlns:a16="http://schemas.microsoft.com/office/drawing/2014/main" id="{2ED9599D-F096-B48D-22BE-9A44B032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968" y="304300"/>
            <a:ext cx="1367348" cy="13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ml5 Css3 Logo Png - Html And Css Logo Transparent PNG - 820x600 ...">
            <a:extLst>
              <a:ext uri="{FF2B5EF4-FFF2-40B4-BE49-F238E27FC236}">
                <a16:creationId xmlns:a16="http://schemas.microsoft.com/office/drawing/2014/main" id="{54216155-D314-CB0C-FAB0-562750FD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9" y="4044351"/>
            <a:ext cx="1806677" cy="149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{8C934D12-6F1E-4E5E-875F-6767CCDA1027}TFab1f0ecd-b87c-476f-be30-2c815ce1b1f82585027f_win32-74124434413c</Template>
  <TotalTime>141</TotalTime>
  <Words>497</Words>
  <Application>Microsoft Office PowerPoint</Application>
  <PresentationFormat>Widescreen</PresentationFormat>
  <Paragraphs>83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Aptos</vt:lpstr>
      <vt:lpstr>Arial</vt:lpstr>
      <vt:lpstr>Avenir Next LT Pro</vt:lpstr>
      <vt:lpstr>Avenir Next LT Pro Light</vt:lpstr>
      <vt:lpstr>Calibri</vt:lpstr>
      <vt:lpstr>Consolas</vt:lpstr>
      <vt:lpstr>Google Sans</vt:lpstr>
      <vt:lpstr>Segoe WPC</vt:lpstr>
      <vt:lpstr>Source Sans Pro</vt:lpstr>
      <vt:lpstr>Tw Cen MT</vt:lpstr>
      <vt:lpstr>Custom</vt:lpstr>
      <vt:lpstr>A World Away: Hunting for Exoplanets with AI</vt:lpstr>
      <vt:lpstr>Agenda</vt:lpstr>
      <vt:lpstr>Objective</vt:lpstr>
      <vt:lpstr>What is Exoplanet ?</vt:lpstr>
      <vt:lpstr>Our Approach.. ! </vt:lpstr>
      <vt:lpstr>Data Cleaning &amp; Preprocessing</vt:lpstr>
      <vt:lpstr>PowerPoint Presentation</vt:lpstr>
      <vt:lpstr>Machine Learning Approach's</vt:lpstr>
      <vt:lpstr>DeepSky Divers </vt:lpstr>
      <vt:lpstr>Challenges</vt:lpstr>
      <vt:lpstr>References</vt:lpstr>
      <vt:lpstr>Future Goals:</vt:lpstr>
      <vt:lpstr>Thank you</vt:lpstr>
    </vt:vector>
  </TitlesOfParts>
  <Company>dsm-firmenich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Sanjana Motte Vishwanatha</dc:creator>
  <cp:lastModifiedBy>Sanjana Motte Vishwanatha</cp:lastModifiedBy>
  <cp:revision>2</cp:revision>
  <dcterms:created xsi:type="dcterms:W3CDTF">2025-10-05T15:16:52Z</dcterms:created>
  <dcterms:modified xsi:type="dcterms:W3CDTF">2025-10-05T17:46:31Z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ff753fd-faf2-4608-9b59-553f003adcdf_Enabled">
    <vt:lpwstr>true</vt:lpwstr>
  </property>
  <property fmtid="{D5CDD505-2E9C-101B-9397-08002B2CF9AE}" pid="4" name="MSIP_Label_2ff753fd-faf2-4608-9b59-553f003adcdf_SetDate">
    <vt:lpwstr>2025-10-05T17:46:31Z</vt:lpwstr>
  </property>
  <property fmtid="{D5CDD505-2E9C-101B-9397-08002B2CF9AE}" pid="5" name="MSIP_Label_2ff753fd-faf2-4608-9b59-553f003adcdf_Method">
    <vt:lpwstr>Privileged</vt:lpwstr>
  </property>
  <property fmtid="{D5CDD505-2E9C-101B-9397-08002B2CF9AE}" pid="6" name="MSIP_Label_2ff753fd-faf2-4608-9b59-553f003adcdf_Name">
    <vt:lpwstr>2ff753fd-faf2-4608-9b59-553f003adcdf</vt:lpwstr>
  </property>
  <property fmtid="{D5CDD505-2E9C-101B-9397-08002B2CF9AE}" pid="7" name="MSIP_Label_2ff753fd-faf2-4608-9b59-553f003adcdf_SiteId">
    <vt:lpwstr>49618402-6ea3-441d-957d-7df8773fee54</vt:lpwstr>
  </property>
  <property fmtid="{D5CDD505-2E9C-101B-9397-08002B2CF9AE}" pid="8" name="MSIP_Label_2ff753fd-faf2-4608-9b59-553f003adcdf_ActionId">
    <vt:lpwstr>63900154-cad9-4dea-bb3c-dfac58a50733</vt:lpwstr>
  </property>
  <property fmtid="{D5CDD505-2E9C-101B-9397-08002B2CF9AE}" pid="9" name="MSIP_Label_2ff753fd-faf2-4608-9b59-553f003adcdf_ContentBits">
    <vt:lpwstr>0</vt:lpwstr>
  </property>
  <property fmtid="{D5CDD505-2E9C-101B-9397-08002B2CF9AE}" pid="10" name="MSIP_Label_2ff753fd-faf2-4608-9b59-553f003adcdf_Tag">
    <vt:lpwstr>10, 0, 1, 1</vt:lpwstr>
  </property>
</Properties>
</file>